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59" r:id="rId3"/>
    <p:sldId id="260" r:id="rId4"/>
    <p:sldId id="261" r:id="rId5"/>
    <p:sldId id="258" r:id="rId6"/>
    <p:sldId id="263" r:id="rId7"/>
    <p:sldId id="264" r:id="rId8"/>
    <p:sldId id="265" r:id="rId9"/>
    <p:sldId id="262" r:id="rId10"/>
    <p:sldId id="266" r:id="rId11"/>
    <p:sldId id="267" r:id="rId12"/>
    <p:sldId id="268" r:id="rId13"/>
    <p:sldId id="271"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Baines" initials="JB" lastIdx="1" clrIdx="0">
    <p:extLst>
      <p:ext uri="{19B8F6BF-5375-455C-9EA6-DF929625EA0E}">
        <p15:presenceInfo xmlns:p15="http://schemas.microsoft.com/office/powerpoint/2012/main" userId="ce67f8329c818e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DE4A2-9EDB-4449-A7EF-4D4BBF562711}" type="datetimeFigureOut">
              <a:rPr lang="en-GB" smtClean="0"/>
              <a:t>07/11/2022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E3C78-0458-4E12-83BA-64B4AC41379A}" type="slidenum">
              <a:rPr lang="en-GB" smtClean="0"/>
              <a:t>‹#›</a:t>
            </a:fld>
            <a:endParaRPr lang="en-GB"/>
          </a:p>
        </p:txBody>
      </p:sp>
    </p:spTree>
    <p:extLst>
      <p:ext uri="{BB962C8B-B14F-4D97-AF65-F5344CB8AC3E}">
        <p14:creationId xmlns:p14="http://schemas.microsoft.com/office/powerpoint/2010/main" val="32608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can identify where abouts we are on this map?</a:t>
            </a:r>
          </a:p>
        </p:txBody>
      </p:sp>
      <p:sp>
        <p:nvSpPr>
          <p:cNvPr id="4" name="Slide Number Placeholder 3"/>
          <p:cNvSpPr>
            <a:spLocks noGrp="1"/>
          </p:cNvSpPr>
          <p:nvPr>
            <p:ph type="sldNum" sz="quarter" idx="5"/>
          </p:nvPr>
        </p:nvSpPr>
        <p:spPr/>
        <p:txBody>
          <a:bodyPr/>
          <a:lstStyle/>
          <a:p>
            <a:fld id="{075E3C78-0458-4E12-83BA-64B4AC41379A}" type="slidenum">
              <a:rPr lang="en-GB" smtClean="0"/>
              <a:t>2</a:t>
            </a:fld>
            <a:endParaRPr lang="en-GB"/>
          </a:p>
        </p:txBody>
      </p:sp>
    </p:spTree>
    <p:extLst>
      <p:ext uri="{BB962C8B-B14F-4D97-AF65-F5344CB8AC3E}">
        <p14:creationId xmlns:p14="http://schemas.microsoft.com/office/powerpoint/2010/main" val="51550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county is this? (Essex)</a:t>
            </a:r>
          </a:p>
        </p:txBody>
      </p:sp>
      <p:sp>
        <p:nvSpPr>
          <p:cNvPr id="4" name="Slide Number Placeholder 3"/>
          <p:cNvSpPr>
            <a:spLocks noGrp="1"/>
          </p:cNvSpPr>
          <p:nvPr>
            <p:ph type="sldNum" sz="quarter" idx="5"/>
          </p:nvPr>
        </p:nvSpPr>
        <p:spPr/>
        <p:txBody>
          <a:bodyPr/>
          <a:lstStyle/>
          <a:p>
            <a:fld id="{075E3C78-0458-4E12-83BA-64B4AC41379A}" type="slidenum">
              <a:rPr lang="en-GB" smtClean="0"/>
              <a:t>3</a:t>
            </a:fld>
            <a:endParaRPr lang="en-GB"/>
          </a:p>
        </p:txBody>
      </p:sp>
    </p:spTree>
    <p:extLst>
      <p:ext uri="{BB962C8B-B14F-4D97-AF65-F5344CB8AC3E}">
        <p14:creationId xmlns:p14="http://schemas.microsoft.com/office/powerpoint/2010/main" val="391924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Chelmsford identified? (Capital city of Essex)</a:t>
            </a:r>
          </a:p>
        </p:txBody>
      </p:sp>
      <p:sp>
        <p:nvSpPr>
          <p:cNvPr id="4" name="Slide Number Placeholder 3"/>
          <p:cNvSpPr>
            <a:spLocks noGrp="1"/>
          </p:cNvSpPr>
          <p:nvPr>
            <p:ph type="sldNum" sz="quarter" idx="5"/>
          </p:nvPr>
        </p:nvSpPr>
        <p:spPr/>
        <p:txBody>
          <a:bodyPr/>
          <a:lstStyle/>
          <a:p>
            <a:fld id="{075E3C78-0458-4E12-83BA-64B4AC41379A}" type="slidenum">
              <a:rPr lang="en-GB" smtClean="0"/>
              <a:t>4</a:t>
            </a:fld>
            <a:endParaRPr lang="en-GB"/>
          </a:p>
        </p:txBody>
      </p:sp>
    </p:spTree>
    <p:extLst>
      <p:ext uri="{BB962C8B-B14F-4D97-AF65-F5344CB8AC3E}">
        <p14:creationId xmlns:p14="http://schemas.microsoft.com/office/powerpoint/2010/main" val="54741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5E3C78-0458-4E12-83BA-64B4AC41379A}" type="slidenum">
              <a:rPr lang="en-GB" smtClean="0"/>
              <a:t>5</a:t>
            </a:fld>
            <a:endParaRPr lang="en-GB"/>
          </a:p>
        </p:txBody>
      </p:sp>
    </p:spTree>
    <p:extLst>
      <p:ext uri="{BB962C8B-B14F-4D97-AF65-F5344CB8AC3E}">
        <p14:creationId xmlns:p14="http://schemas.microsoft.com/office/powerpoint/2010/main" val="166986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481B-01BC-4A3E-D240-EBE058962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34EDEE-787E-04DC-1B52-60E2554B0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C3E11A-4FBC-A737-9508-1E5D48724772}"/>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D0252C05-4262-B387-707E-282352CA9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419F0C-B07C-3A99-540F-762E007B9554}"/>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134168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5181-624F-AED6-D9DD-73DB592B388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4DE2D2-1C9F-B367-45CA-4740BB682D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373B62-6547-206F-D936-4E6246A3232A}"/>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64409452-BB05-8726-8588-1C1AE7683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EE7F75-E686-C5F2-5372-48F483B87403}"/>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66416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1B8A9-93B2-9B4D-B3D3-758B3306E4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1D557F-9370-E4C9-D2AC-9F8C7FD87F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8749BC-8DBB-682F-5EC7-06B10C46828C}"/>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1C17874F-6427-6A85-175B-403B1A5CA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868ECE-172E-E74B-93CE-582ABA699873}"/>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137293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20286-4F6A-A572-7C5A-5C0774D1AD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03FC8B-E9DC-AA1B-7962-48AC0EC3C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B6F959-07D3-B1F5-4733-64BD5CD4078D}"/>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0BFF9990-6DA3-8AFA-0247-A9CCCFC424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494D1D-C622-22D6-2E81-B56E7AFED4F8}"/>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4136921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C5CD0-3353-CA94-E958-DD3EA2D55F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DFA7FFD-8B08-B24E-0ECB-E1D0FFA93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AEDDD1-DC51-3C77-411E-9CAA5E0BC3F5}"/>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D999B219-496E-FFA9-E20E-9973800E50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CBD099-CB7F-0537-D5B6-AC9CAFA15B8B}"/>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392192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CE1A6-5800-77CF-F8E2-66A7DB3A95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CB3D35-5684-407A-C794-8E7F50CDEA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889490-10E8-70FC-EC3D-F031703F7C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166147-374A-0BF3-DF92-83F38A85DDE0}"/>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6" name="Footer Placeholder 5">
            <a:extLst>
              <a:ext uri="{FF2B5EF4-FFF2-40B4-BE49-F238E27FC236}">
                <a16:creationId xmlns:a16="http://schemas.microsoft.com/office/drawing/2014/main" id="{E54C9D84-789C-D955-A98A-5A2CFBB29EF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EA23BE-E651-2429-E25C-CC524FB7F8F8}"/>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1567292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A123-59ED-ABB0-7B13-E605272EB7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48C91-D8AF-3F10-90E8-B0B71D51F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B45AFB-6D21-4972-1D0F-568540E51A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1017E0-C6D7-0E67-95F4-14A56556B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A77C3C-E916-35EB-B3A1-CC2AEBCC7C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95C74F-22C0-7912-5D17-0BF579022945}"/>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8" name="Footer Placeholder 7">
            <a:extLst>
              <a:ext uri="{FF2B5EF4-FFF2-40B4-BE49-F238E27FC236}">
                <a16:creationId xmlns:a16="http://schemas.microsoft.com/office/drawing/2014/main" id="{86668DD4-2BDA-8ADE-8A72-BAF17642CF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CADD37-8316-2A39-2743-996D3DFB1E30}"/>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3801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902C-2AD2-428D-3CD1-159157F053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370B3B-44AF-C24F-8F23-0CC1FA4997BD}"/>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4" name="Footer Placeholder 3">
            <a:extLst>
              <a:ext uri="{FF2B5EF4-FFF2-40B4-BE49-F238E27FC236}">
                <a16:creationId xmlns:a16="http://schemas.microsoft.com/office/drawing/2014/main" id="{83C880C9-E3DC-09B9-0920-F71CD8B68C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584DA0-17DF-B4EF-A9D4-EA10EA4C1830}"/>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248351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86309D-EA02-0EA9-7935-32F0D385FF13}"/>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3" name="Footer Placeholder 2">
            <a:extLst>
              <a:ext uri="{FF2B5EF4-FFF2-40B4-BE49-F238E27FC236}">
                <a16:creationId xmlns:a16="http://schemas.microsoft.com/office/drawing/2014/main" id="{11E6BC4C-7A3A-12C3-31B5-A6D6803C92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CF059CE-5D5A-02D0-3DCB-55FF09B8D425}"/>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356695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10AA-C161-17E6-7939-6297ADBC1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535602-3129-D8EA-A4F5-3178589C9A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3E361A-104D-ED7F-7632-7AC8E6EA5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48D2F-A83C-F9B3-528E-90C8AF6D331B}"/>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6" name="Footer Placeholder 5">
            <a:extLst>
              <a:ext uri="{FF2B5EF4-FFF2-40B4-BE49-F238E27FC236}">
                <a16:creationId xmlns:a16="http://schemas.microsoft.com/office/drawing/2014/main" id="{B2748772-C70E-03BC-DABC-DFE17DFA39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067504-C8C2-DF03-AA42-9D715AA4571C}"/>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41758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E1AB-FDC7-0BC5-B292-4032BE22A3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6283AD-E2DD-D345-7A00-A292FE824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B08FAA-7277-9DE1-938E-D9A63DDC6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4F4EA8-316E-F68A-3718-A9302ADAA289}"/>
              </a:ext>
            </a:extLst>
          </p:cNvPr>
          <p:cNvSpPr>
            <a:spLocks noGrp="1"/>
          </p:cNvSpPr>
          <p:nvPr>
            <p:ph type="dt" sz="half" idx="10"/>
          </p:nvPr>
        </p:nvSpPr>
        <p:spPr/>
        <p:txBody>
          <a:bodyPr/>
          <a:lstStyle/>
          <a:p>
            <a:fld id="{B2E01D2B-5C17-47BE-B0F6-1F10BCCC96DA}" type="datetimeFigureOut">
              <a:rPr lang="en-GB" smtClean="0"/>
              <a:t>07/11/2022</a:t>
            </a:fld>
            <a:endParaRPr lang="en-GB"/>
          </a:p>
        </p:txBody>
      </p:sp>
      <p:sp>
        <p:nvSpPr>
          <p:cNvPr id="6" name="Footer Placeholder 5">
            <a:extLst>
              <a:ext uri="{FF2B5EF4-FFF2-40B4-BE49-F238E27FC236}">
                <a16:creationId xmlns:a16="http://schemas.microsoft.com/office/drawing/2014/main" id="{ABE12441-A3FB-1E17-4DCF-8F4ACE5E0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A8DBF9-FEAB-3AA1-3DA5-3F71749A0608}"/>
              </a:ext>
            </a:extLst>
          </p:cNvPr>
          <p:cNvSpPr>
            <a:spLocks noGrp="1"/>
          </p:cNvSpPr>
          <p:nvPr>
            <p:ph type="sldNum" sz="quarter" idx="12"/>
          </p:nvPr>
        </p:nvSpPr>
        <p:spPr/>
        <p:txBody>
          <a:bodyPr/>
          <a:lstStyle/>
          <a:p>
            <a:fld id="{80E4AA0B-7242-4477-AD9E-8CEC696264AB}" type="slidenum">
              <a:rPr lang="en-GB" smtClean="0"/>
              <a:t>‹#›</a:t>
            </a:fld>
            <a:endParaRPr lang="en-GB"/>
          </a:p>
        </p:txBody>
      </p:sp>
    </p:spTree>
    <p:extLst>
      <p:ext uri="{BB962C8B-B14F-4D97-AF65-F5344CB8AC3E}">
        <p14:creationId xmlns:p14="http://schemas.microsoft.com/office/powerpoint/2010/main" val="399376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894C4-2354-4720-E432-BAA7CA1F4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1FF48A-8C93-2BAB-0703-F488B59D1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9F38AD-9B70-944E-A7D3-25CADEB263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01D2B-5C17-47BE-B0F6-1F10BCCC96DA}" type="datetimeFigureOut">
              <a:rPr lang="en-GB" smtClean="0"/>
              <a:t>07/11/2022</a:t>
            </a:fld>
            <a:endParaRPr lang="en-GB"/>
          </a:p>
        </p:txBody>
      </p:sp>
      <p:sp>
        <p:nvSpPr>
          <p:cNvPr id="5" name="Footer Placeholder 4">
            <a:extLst>
              <a:ext uri="{FF2B5EF4-FFF2-40B4-BE49-F238E27FC236}">
                <a16:creationId xmlns:a16="http://schemas.microsoft.com/office/drawing/2014/main" id="{882FA894-5C5E-AAE3-FC9E-858D90B93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BB6E99-696B-65BC-5563-060D593C7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4AA0B-7242-4477-AD9E-8CEC696264AB}" type="slidenum">
              <a:rPr lang="en-GB" smtClean="0"/>
              <a:t>‹#›</a:t>
            </a:fld>
            <a:endParaRPr lang="en-GB"/>
          </a:p>
        </p:txBody>
      </p:sp>
    </p:spTree>
    <p:extLst>
      <p:ext uri="{BB962C8B-B14F-4D97-AF65-F5344CB8AC3E}">
        <p14:creationId xmlns:p14="http://schemas.microsoft.com/office/powerpoint/2010/main" val="335969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9ACA77-1EDE-4196-B67D-E2D699C2C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85539B2-49F5-408E-89F3-46628B120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34" y="514350"/>
            <a:ext cx="1576933" cy="1266825"/>
          </a:xfrm>
          <a:prstGeom prst="rect">
            <a:avLst/>
          </a:prstGeom>
        </p:spPr>
      </p:pic>
      <p:sp>
        <p:nvSpPr>
          <p:cNvPr id="8" name="TextBox 7">
            <a:extLst>
              <a:ext uri="{FF2B5EF4-FFF2-40B4-BE49-F238E27FC236}">
                <a16:creationId xmlns:a16="http://schemas.microsoft.com/office/drawing/2014/main" id="{9E8407C9-832B-4899-8624-36412A64037F}"/>
              </a:ext>
            </a:extLst>
          </p:cNvPr>
          <p:cNvSpPr txBox="1"/>
          <p:nvPr/>
        </p:nvSpPr>
        <p:spPr>
          <a:xfrm>
            <a:off x="2047875" y="514350"/>
            <a:ext cx="8267700" cy="2308324"/>
          </a:xfrm>
          <a:prstGeom prst="rect">
            <a:avLst/>
          </a:prstGeom>
          <a:noFill/>
        </p:spPr>
        <p:txBody>
          <a:bodyPr wrap="square" rtlCol="0">
            <a:spAutoFit/>
          </a:bodyPr>
          <a:lstStyle/>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Thames Sailing Barges</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Cargo and Passage</a:t>
            </a:r>
          </a:p>
          <a:p>
            <a:pPr algn="ct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Geography</a:t>
            </a:r>
            <a:endParaRPr lang="en-GB"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TextBox 8">
            <a:extLst>
              <a:ext uri="{FF2B5EF4-FFF2-40B4-BE49-F238E27FC236}">
                <a16:creationId xmlns:a16="http://schemas.microsoft.com/office/drawing/2014/main" id="{E8EE9650-2F23-4F29-9F1F-BAB66281B92D}"/>
              </a:ext>
            </a:extLst>
          </p:cNvPr>
          <p:cNvSpPr txBox="1"/>
          <p:nvPr/>
        </p:nvSpPr>
        <p:spPr>
          <a:xfrm>
            <a:off x="1603899" y="5974318"/>
            <a:ext cx="8984201" cy="738664"/>
          </a:xfrm>
          <a:prstGeom prst="rect">
            <a:avLst/>
          </a:prstGeom>
          <a:noFill/>
        </p:spPr>
        <p:txBody>
          <a:bodyPr wrap="square" rtlCol="0">
            <a:spAutoFit/>
          </a:bodyPr>
          <a:lstStyle/>
          <a:p>
            <a:pPr algn="ctr"/>
            <a:r>
              <a:rPr lang="en-US" sz="2400" dirty="0">
                <a:solidFill>
                  <a:schemeClr val="bg1"/>
                </a:solidFill>
              </a:rPr>
              <a:t>Thames Sailing Barge Trust</a:t>
            </a:r>
            <a:br>
              <a:rPr lang="en-US" dirty="0"/>
            </a:br>
            <a:endParaRPr lang="en-GB" dirty="0"/>
          </a:p>
        </p:txBody>
      </p:sp>
    </p:spTree>
    <p:extLst>
      <p:ext uri="{BB962C8B-B14F-4D97-AF65-F5344CB8AC3E}">
        <p14:creationId xmlns:p14="http://schemas.microsoft.com/office/powerpoint/2010/main" val="2957873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8DDFC4-AF17-F409-966F-B5F2BCF54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270" y="1959231"/>
            <a:ext cx="6877459" cy="1924051"/>
          </a:xfrm>
          <a:prstGeom prst="rect">
            <a:avLst/>
          </a:prstGeom>
        </p:spPr>
      </p:pic>
      <p:sp>
        <p:nvSpPr>
          <p:cNvPr id="5" name="TextBox 4">
            <a:extLst>
              <a:ext uri="{FF2B5EF4-FFF2-40B4-BE49-F238E27FC236}">
                <a16:creationId xmlns:a16="http://schemas.microsoft.com/office/drawing/2014/main" id="{7A8F285A-EEDA-858C-4CC9-68D52EFBB06B}"/>
              </a:ext>
            </a:extLst>
          </p:cNvPr>
          <p:cNvSpPr txBox="1"/>
          <p:nvPr/>
        </p:nvSpPr>
        <p:spPr>
          <a:xfrm>
            <a:off x="2657270" y="4201812"/>
            <a:ext cx="6829425" cy="461665"/>
          </a:xfrm>
          <a:prstGeom prst="rect">
            <a:avLst/>
          </a:prstGeom>
          <a:noFill/>
        </p:spPr>
        <p:txBody>
          <a:bodyPr wrap="square" rtlCol="0">
            <a:spAutoFit/>
          </a:bodyPr>
          <a:lstStyle/>
          <a:p>
            <a:pPr algn="ctr"/>
            <a:r>
              <a:rPr lang="en-US" sz="2400" b="1" dirty="0">
                <a:solidFill>
                  <a:schemeClr val="bg1"/>
                </a:solidFill>
              </a:rPr>
              <a:t>People</a:t>
            </a:r>
            <a:endParaRPr lang="en-GB" sz="2400" b="1" dirty="0">
              <a:solidFill>
                <a:schemeClr val="bg1"/>
              </a:solidFill>
            </a:endParaRPr>
          </a:p>
        </p:txBody>
      </p:sp>
    </p:spTree>
    <p:extLst>
      <p:ext uri="{BB962C8B-B14F-4D97-AF65-F5344CB8AC3E}">
        <p14:creationId xmlns:p14="http://schemas.microsoft.com/office/powerpoint/2010/main" val="207948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43E39-6BC9-FFFF-64FB-B72B964E1AE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3054646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05667-70BD-8C0E-B910-DA9DD190B514}"/>
              </a:ext>
            </a:extLst>
          </p:cNvPr>
          <p:cNvPicPr>
            <a:picLocks noChangeAspect="1"/>
          </p:cNvPicPr>
          <p:nvPr/>
        </p:nvPicPr>
        <p:blipFill>
          <a:blip r:embed="rId2"/>
          <a:stretch>
            <a:fillRect/>
          </a:stretch>
        </p:blipFill>
        <p:spPr>
          <a:xfrm>
            <a:off x="6752222" y="844072"/>
            <a:ext cx="3877392" cy="5169856"/>
          </a:xfrm>
          <a:prstGeom prst="rect">
            <a:avLst/>
          </a:prstGeom>
        </p:spPr>
      </p:pic>
      <p:sp>
        <p:nvSpPr>
          <p:cNvPr id="4" name="TextBox 3">
            <a:extLst>
              <a:ext uri="{FF2B5EF4-FFF2-40B4-BE49-F238E27FC236}">
                <a16:creationId xmlns:a16="http://schemas.microsoft.com/office/drawing/2014/main" id="{2ECFC5B6-8AD8-DE53-71A6-E693C7F18855}"/>
              </a:ext>
            </a:extLst>
          </p:cNvPr>
          <p:cNvSpPr txBox="1"/>
          <p:nvPr/>
        </p:nvSpPr>
        <p:spPr>
          <a:xfrm>
            <a:off x="766119" y="844071"/>
            <a:ext cx="5016843" cy="1631216"/>
          </a:xfrm>
          <a:prstGeom prst="rect">
            <a:avLst/>
          </a:prstGeom>
          <a:noFill/>
        </p:spPr>
        <p:txBody>
          <a:bodyPr wrap="square">
            <a:spAutoFit/>
          </a:bodyPr>
          <a:lstStyle/>
          <a:p>
            <a:r>
              <a:rPr lang="en-US" sz="2000" b="1" dirty="0">
                <a:solidFill>
                  <a:schemeClr val="bg1"/>
                </a:solidFill>
              </a:rPr>
              <a:t>Their main means of power were their sails which collected the wind to allow them to move from place to place. They weren’t built with engines. Barges are reliant on the tide to be able to make their passage.</a:t>
            </a:r>
          </a:p>
        </p:txBody>
      </p:sp>
      <p:pic>
        <p:nvPicPr>
          <p:cNvPr id="1026" name="Picture 2" descr="See the source image">
            <a:extLst>
              <a:ext uri="{FF2B5EF4-FFF2-40B4-BE49-F238E27FC236}">
                <a16:creationId xmlns:a16="http://schemas.microsoft.com/office/drawing/2014/main" id="{CE560BB3-58B6-607F-1B42-B0840C6EB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6496">
            <a:off x="772424" y="2828442"/>
            <a:ext cx="2418646" cy="33254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9855BA-6270-A998-5FC1-AA3E74925A6F}"/>
              </a:ext>
            </a:extLst>
          </p:cNvPr>
          <p:cNvSpPr txBox="1"/>
          <p:nvPr/>
        </p:nvSpPr>
        <p:spPr>
          <a:xfrm>
            <a:off x="2939142" y="6102220"/>
            <a:ext cx="2500604" cy="400110"/>
          </a:xfrm>
          <a:prstGeom prst="rect">
            <a:avLst/>
          </a:prstGeom>
          <a:noFill/>
        </p:spPr>
        <p:txBody>
          <a:bodyPr wrap="square" rtlCol="0">
            <a:spAutoFit/>
          </a:bodyPr>
          <a:lstStyle/>
          <a:p>
            <a:pPr algn="ctr"/>
            <a:r>
              <a:rPr lang="en-US" sz="2000" b="1" dirty="0">
                <a:solidFill>
                  <a:schemeClr val="bg1"/>
                </a:solidFill>
              </a:rPr>
              <a:t>Tide Tables</a:t>
            </a:r>
            <a:endParaRPr lang="en-GB" sz="2000" b="1" dirty="0">
              <a:solidFill>
                <a:schemeClr val="bg1"/>
              </a:solidFill>
            </a:endParaRPr>
          </a:p>
        </p:txBody>
      </p:sp>
    </p:spTree>
    <p:extLst>
      <p:ext uri="{BB962C8B-B14F-4D97-AF65-F5344CB8AC3E}">
        <p14:creationId xmlns:p14="http://schemas.microsoft.com/office/powerpoint/2010/main" val="323882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CC6DC-51C8-8D59-B51F-455DE0D9052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6932" y="262611"/>
            <a:ext cx="9000143" cy="5959554"/>
          </a:xfrm>
          <a:prstGeom prst="rect">
            <a:avLst/>
          </a:prstGeom>
        </p:spPr>
      </p:pic>
    </p:spTree>
    <p:extLst>
      <p:ext uri="{BB962C8B-B14F-4D97-AF65-F5344CB8AC3E}">
        <p14:creationId xmlns:p14="http://schemas.microsoft.com/office/powerpoint/2010/main" val="2876569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2AC614-0FD7-6825-ABDA-74965543A7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722660" y="242596"/>
            <a:ext cx="6269362" cy="6372807"/>
          </a:xfrm>
          <a:prstGeom prst="rect">
            <a:avLst/>
          </a:prstGeom>
        </p:spPr>
      </p:pic>
      <p:sp>
        <p:nvSpPr>
          <p:cNvPr id="3" name="Oval 2">
            <a:extLst>
              <a:ext uri="{FF2B5EF4-FFF2-40B4-BE49-F238E27FC236}">
                <a16:creationId xmlns:a16="http://schemas.microsoft.com/office/drawing/2014/main" id="{8D86B997-20DC-AB60-1BD7-00590B198E09}"/>
              </a:ext>
            </a:extLst>
          </p:cNvPr>
          <p:cNvSpPr/>
          <p:nvPr/>
        </p:nvSpPr>
        <p:spPr>
          <a:xfrm>
            <a:off x="6330462" y="5008098"/>
            <a:ext cx="98473" cy="9847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1872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D98D-477E-8016-3776-250004678BA2}"/>
              </a:ext>
            </a:extLst>
          </p:cNvPr>
          <p:cNvSpPr>
            <a:spLocks noGrp="1"/>
          </p:cNvSpPr>
          <p:nvPr>
            <p:ph type="title"/>
          </p:nvPr>
        </p:nvSpPr>
        <p:spPr/>
        <p:txBody>
          <a:bodyPr/>
          <a:lstStyle/>
          <a:p>
            <a:r>
              <a:rPr lang="en-GB" dirty="0">
                <a:solidFill>
                  <a:schemeClr val="bg1"/>
                </a:solidFill>
              </a:rPr>
              <a:t>Activity</a:t>
            </a:r>
          </a:p>
        </p:txBody>
      </p:sp>
      <p:sp>
        <p:nvSpPr>
          <p:cNvPr id="3" name="Content Placeholder 2">
            <a:extLst>
              <a:ext uri="{FF2B5EF4-FFF2-40B4-BE49-F238E27FC236}">
                <a16:creationId xmlns:a16="http://schemas.microsoft.com/office/drawing/2014/main" id="{DEC1B6CA-8ABF-0507-CDD1-EC3E159D86C3}"/>
              </a:ext>
            </a:extLst>
          </p:cNvPr>
          <p:cNvSpPr>
            <a:spLocks noGrp="1"/>
          </p:cNvSpPr>
          <p:nvPr>
            <p:ph idx="1"/>
          </p:nvPr>
        </p:nvSpPr>
        <p:spPr/>
        <p:txBody>
          <a:bodyPr/>
          <a:lstStyle/>
          <a:p>
            <a:pPr marL="0" indent="0">
              <a:buNone/>
            </a:pPr>
            <a:r>
              <a:rPr lang="en-GB" dirty="0">
                <a:solidFill>
                  <a:schemeClr val="bg1"/>
                </a:solidFill>
              </a:rPr>
              <a:t>Using the cargo cards, find the places on the map and use the colour on the card to draw the route. </a:t>
            </a:r>
          </a:p>
          <a:p>
            <a:pPr marL="0" indent="0">
              <a:buNone/>
            </a:pPr>
            <a:r>
              <a:rPr lang="en-GB" dirty="0">
                <a:solidFill>
                  <a:schemeClr val="bg1"/>
                </a:solidFill>
              </a:rPr>
              <a:t>Remember to follow the rivers and the water and not over land!</a:t>
            </a:r>
          </a:p>
        </p:txBody>
      </p:sp>
    </p:spTree>
    <p:extLst>
      <p:ext uri="{BB962C8B-B14F-4D97-AF65-F5344CB8AC3E}">
        <p14:creationId xmlns:p14="http://schemas.microsoft.com/office/powerpoint/2010/main" val="1256205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16C9D1-3CB0-A57D-B008-53A6A27B0EC6}"/>
              </a:ext>
            </a:extLst>
          </p:cNvPr>
          <p:cNvPicPr>
            <a:picLocks noChangeAspect="1"/>
          </p:cNvPicPr>
          <p:nvPr/>
        </p:nvPicPr>
        <p:blipFill>
          <a:blip r:embed="rId3"/>
          <a:stretch>
            <a:fillRect/>
          </a:stretch>
        </p:blipFill>
        <p:spPr>
          <a:xfrm>
            <a:off x="4009291" y="325352"/>
            <a:ext cx="4344133" cy="6461210"/>
          </a:xfrm>
          <a:prstGeom prst="rect">
            <a:avLst/>
          </a:prstGeom>
        </p:spPr>
      </p:pic>
    </p:spTree>
    <p:extLst>
      <p:ext uri="{BB962C8B-B14F-4D97-AF65-F5344CB8AC3E}">
        <p14:creationId xmlns:p14="http://schemas.microsoft.com/office/powerpoint/2010/main" val="175868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A7E7A7-FABA-8267-65A9-DCDDF3F28BE5}"/>
              </a:ext>
            </a:extLst>
          </p:cNvPr>
          <p:cNvPicPr>
            <a:picLocks noChangeAspect="1"/>
          </p:cNvPicPr>
          <p:nvPr/>
        </p:nvPicPr>
        <p:blipFill>
          <a:blip r:embed="rId3"/>
          <a:stretch>
            <a:fillRect/>
          </a:stretch>
        </p:blipFill>
        <p:spPr>
          <a:xfrm>
            <a:off x="3446585" y="215047"/>
            <a:ext cx="5215178" cy="6326429"/>
          </a:xfrm>
          <a:prstGeom prst="rect">
            <a:avLst/>
          </a:prstGeom>
        </p:spPr>
      </p:pic>
    </p:spTree>
    <p:extLst>
      <p:ext uri="{BB962C8B-B14F-4D97-AF65-F5344CB8AC3E}">
        <p14:creationId xmlns:p14="http://schemas.microsoft.com/office/powerpoint/2010/main" val="1520745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D29E4-6CE6-0EBD-3FA8-DE6FDFB85336}"/>
              </a:ext>
            </a:extLst>
          </p:cNvPr>
          <p:cNvPicPr>
            <a:picLocks noChangeAspect="1"/>
          </p:cNvPicPr>
          <p:nvPr/>
        </p:nvPicPr>
        <p:blipFill rotWithShape="1">
          <a:blip r:embed="rId3"/>
          <a:srcRect t="13315" r="8385" b="5620"/>
          <a:stretch/>
        </p:blipFill>
        <p:spPr>
          <a:xfrm>
            <a:off x="140677" y="364349"/>
            <a:ext cx="11964366" cy="5952045"/>
          </a:xfrm>
          <a:prstGeom prst="rect">
            <a:avLst/>
          </a:prstGeom>
        </p:spPr>
      </p:pic>
    </p:spTree>
    <p:extLst>
      <p:ext uri="{BB962C8B-B14F-4D97-AF65-F5344CB8AC3E}">
        <p14:creationId xmlns:p14="http://schemas.microsoft.com/office/powerpoint/2010/main" val="191307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FCB-02C3-99CE-ECDC-50B27B8109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25FFEC7-66A8-0DBB-AF8C-FAD8B9BE318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9DA2DEF-1693-6F79-3558-8E5CC339341B}"/>
              </a:ext>
            </a:extLst>
          </p:cNvPr>
          <p:cNvPicPr>
            <a:picLocks noChangeAspect="1"/>
          </p:cNvPicPr>
          <p:nvPr/>
        </p:nvPicPr>
        <p:blipFill>
          <a:blip r:embed="rId3"/>
          <a:stretch>
            <a:fillRect/>
          </a:stretch>
        </p:blipFill>
        <p:spPr>
          <a:xfrm>
            <a:off x="0" y="-1"/>
            <a:ext cx="12454598" cy="7005712"/>
          </a:xfrm>
          <a:prstGeom prst="rect">
            <a:avLst/>
          </a:prstGeom>
        </p:spPr>
      </p:pic>
    </p:spTree>
    <p:extLst>
      <p:ext uri="{BB962C8B-B14F-4D97-AF65-F5344CB8AC3E}">
        <p14:creationId xmlns:p14="http://schemas.microsoft.com/office/powerpoint/2010/main" val="63866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F5C287-A4D9-1D62-0A6B-E9F62DEDF9AB}"/>
              </a:ext>
            </a:extLst>
          </p:cNvPr>
          <p:cNvPicPr>
            <a:picLocks noChangeAspect="1"/>
          </p:cNvPicPr>
          <p:nvPr/>
        </p:nvPicPr>
        <p:blipFill>
          <a:blip r:embed="rId2"/>
          <a:stretch>
            <a:fillRect/>
          </a:stretch>
        </p:blipFill>
        <p:spPr>
          <a:xfrm>
            <a:off x="422031" y="411479"/>
            <a:ext cx="10860258" cy="6108896"/>
          </a:xfrm>
          <a:prstGeom prst="rect">
            <a:avLst/>
          </a:prstGeom>
        </p:spPr>
      </p:pic>
    </p:spTree>
    <p:extLst>
      <p:ext uri="{BB962C8B-B14F-4D97-AF65-F5344CB8AC3E}">
        <p14:creationId xmlns:p14="http://schemas.microsoft.com/office/powerpoint/2010/main" val="4111150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1862B5-18F3-03DE-D468-7432C6ABE75B}"/>
              </a:ext>
            </a:extLst>
          </p:cNvPr>
          <p:cNvPicPr>
            <a:picLocks noChangeAspect="1"/>
          </p:cNvPicPr>
          <p:nvPr/>
        </p:nvPicPr>
        <p:blipFill>
          <a:blip r:embed="rId2"/>
          <a:stretch>
            <a:fillRect/>
          </a:stretch>
        </p:blipFill>
        <p:spPr>
          <a:xfrm>
            <a:off x="633046" y="356088"/>
            <a:ext cx="10803988" cy="6077243"/>
          </a:xfrm>
          <a:prstGeom prst="rect">
            <a:avLst/>
          </a:prstGeom>
        </p:spPr>
      </p:pic>
    </p:spTree>
    <p:extLst>
      <p:ext uri="{BB962C8B-B14F-4D97-AF65-F5344CB8AC3E}">
        <p14:creationId xmlns:p14="http://schemas.microsoft.com/office/powerpoint/2010/main" val="2672637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FE1A8A-9C45-EECF-E8F8-3CB0863C0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 y="333375"/>
            <a:ext cx="3486150" cy="2324100"/>
          </a:xfrm>
          <a:prstGeom prst="rect">
            <a:avLst/>
          </a:prstGeom>
        </p:spPr>
      </p:pic>
      <p:pic>
        <p:nvPicPr>
          <p:cNvPr id="4" name="Picture 3">
            <a:extLst>
              <a:ext uri="{FF2B5EF4-FFF2-40B4-BE49-F238E27FC236}">
                <a16:creationId xmlns:a16="http://schemas.microsoft.com/office/drawing/2014/main" id="{35B9EEF9-0B2B-2093-309E-AEDD79808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625" y="333375"/>
            <a:ext cx="3486150" cy="2324100"/>
          </a:xfrm>
          <a:prstGeom prst="rect">
            <a:avLst/>
          </a:prstGeom>
        </p:spPr>
      </p:pic>
      <p:sp>
        <p:nvSpPr>
          <p:cNvPr id="5" name="TextBox 4">
            <a:extLst>
              <a:ext uri="{FF2B5EF4-FFF2-40B4-BE49-F238E27FC236}">
                <a16:creationId xmlns:a16="http://schemas.microsoft.com/office/drawing/2014/main" id="{7E8D3768-88D4-9264-E078-04837448BCC9}"/>
              </a:ext>
            </a:extLst>
          </p:cNvPr>
          <p:cNvSpPr txBox="1"/>
          <p:nvPr/>
        </p:nvSpPr>
        <p:spPr>
          <a:xfrm>
            <a:off x="7667625" y="2781300"/>
            <a:ext cx="3486150" cy="461665"/>
          </a:xfrm>
          <a:prstGeom prst="rect">
            <a:avLst/>
          </a:prstGeom>
          <a:noFill/>
        </p:spPr>
        <p:txBody>
          <a:bodyPr wrap="square" rtlCol="0">
            <a:spAutoFit/>
          </a:bodyPr>
          <a:lstStyle/>
          <a:p>
            <a:pPr algn="ctr"/>
            <a:r>
              <a:rPr lang="en-US" sz="2400" b="1" dirty="0">
                <a:solidFill>
                  <a:schemeClr val="bg1"/>
                </a:solidFill>
              </a:rPr>
              <a:t>Rubbish</a:t>
            </a:r>
            <a:endParaRPr lang="en-GB" sz="2400" b="1" dirty="0">
              <a:solidFill>
                <a:schemeClr val="bg1"/>
              </a:solidFill>
            </a:endParaRPr>
          </a:p>
        </p:txBody>
      </p:sp>
      <p:sp>
        <p:nvSpPr>
          <p:cNvPr id="6" name="TextBox 5">
            <a:extLst>
              <a:ext uri="{FF2B5EF4-FFF2-40B4-BE49-F238E27FC236}">
                <a16:creationId xmlns:a16="http://schemas.microsoft.com/office/drawing/2014/main" id="{13D0980A-FDE9-7BBD-E526-58A37ED47DD5}"/>
              </a:ext>
            </a:extLst>
          </p:cNvPr>
          <p:cNvSpPr txBox="1"/>
          <p:nvPr/>
        </p:nvSpPr>
        <p:spPr>
          <a:xfrm>
            <a:off x="962025" y="2781300"/>
            <a:ext cx="3486150" cy="461665"/>
          </a:xfrm>
          <a:prstGeom prst="rect">
            <a:avLst/>
          </a:prstGeom>
          <a:noFill/>
        </p:spPr>
        <p:txBody>
          <a:bodyPr wrap="square" rtlCol="0">
            <a:spAutoFit/>
          </a:bodyPr>
          <a:lstStyle/>
          <a:p>
            <a:pPr algn="ctr"/>
            <a:r>
              <a:rPr lang="en-US" sz="2400" b="1" dirty="0">
                <a:solidFill>
                  <a:schemeClr val="bg1"/>
                </a:solidFill>
              </a:rPr>
              <a:t>Manure</a:t>
            </a:r>
            <a:endParaRPr lang="en-GB" sz="2400" b="1" dirty="0">
              <a:solidFill>
                <a:schemeClr val="bg1"/>
              </a:solidFill>
            </a:endParaRPr>
          </a:p>
        </p:txBody>
      </p:sp>
    </p:spTree>
    <p:extLst>
      <p:ext uri="{BB962C8B-B14F-4D97-AF65-F5344CB8AC3E}">
        <p14:creationId xmlns:p14="http://schemas.microsoft.com/office/powerpoint/2010/main" val="87485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47CE79-B738-E5F8-102A-0279140AE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235" y="438540"/>
            <a:ext cx="3430597" cy="4609322"/>
          </a:xfrm>
          <a:prstGeom prst="rect">
            <a:avLst/>
          </a:prstGeom>
        </p:spPr>
      </p:pic>
      <p:pic>
        <p:nvPicPr>
          <p:cNvPr id="9" name="Picture 8">
            <a:extLst>
              <a:ext uri="{FF2B5EF4-FFF2-40B4-BE49-F238E27FC236}">
                <a16:creationId xmlns:a16="http://schemas.microsoft.com/office/drawing/2014/main" id="{D2E01A77-99AB-AFAF-3ECA-D85F96B7D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198" y="438540"/>
            <a:ext cx="3430597" cy="4609322"/>
          </a:xfrm>
          <a:prstGeom prst="rect">
            <a:avLst/>
          </a:prstGeom>
        </p:spPr>
      </p:pic>
      <p:sp>
        <p:nvSpPr>
          <p:cNvPr id="13" name="TextBox 12">
            <a:extLst>
              <a:ext uri="{FF2B5EF4-FFF2-40B4-BE49-F238E27FC236}">
                <a16:creationId xmlns:a16="http://schemas.microsoft.com/office/drawing/2014/main" id="{198F5F66-45F9-35E9-92F7-43E8EF172285}"/>
              </a:ext>
            </a:extLst>
          </p:cNvPr>
          <p:cNvSpPr txBox="1"/>
          <p:nvPr/>
        </p:nvSpPr>
        <p:spPr>
          <a:xfrm>
            <a:off x="7694939" y="438540"/>
            <a:ext cx="3884351" cy="707886"/>
          </a:xfrm>
          <a:prstGeom prst="rect">
            <a:avLst/>
          </a:prstGeom>
          <a:noFill/>
        </p:spPr>
        <p:txBody>
          <a:bodyPr wrap="square" rtlCol="0">
            <a:spAutoFit/>
          </a:bodyPr>
          <a:lstStyle/>
          <a:p>
            <a:r>
              <a:rPr lang="en-US" sz="2000" b="1" dirty="0">
                <a:solidFill>
                  <a:schemeClr val="bg1"/>
                </a:solidFill>
              </a:rPr>
              <a:t>Log Books which show places the sailing barges visited</a:t>
            </a:r>
            <a:endParaRPr lang="en-GB" sz="2000" b="1" dirty="0">
              <a:solidFill>
                <a:schemeClr val="bg1"/>
              </a:solidFill>
            </a:endParaRPr>
          </a:p>
        </p:txBody>
      </p:sp>
      <p:sp>
        <p:nvSpPr>
          <p:cNvPr id="14" name="TextBox 13">
            <a:extLst>
              <a:ext uri="{FF2B5EF4-FFF2-40B4-BE49-F238E27FC236}">
                <a16:creationId xmlns:a16="http://schemas.microsoft.com/office/drawing/2014/main" id="{4B86F703-761C-49D8-E813-8B8B491A4DD9}"/>
              </a:ext>
            </a:extLst>
          </p:cNvPr>
          <p:cNvSpPr txBox="1"/>
          <p:nvPr/>
        </p:nvSpPr>
        <p:spPr>
          <a:xfrm>
            <a:off x="438539" y="5253135"/>
            <a:ext cx="3460293" cy="400110"/>
          </a:xfrm>
          <a:prstGeom prst="rect">
            <a:avLst/>
          </a:prstGeom>
          <a:noFill/>
        </p:spPr>
        <p:txBody>
          <a:bodyPr wrap="square" rtlCol="0">
            <a:spAutoFit/>
          </a:bodyPr>
          <a:lstStyle/>
          <a:p>
            <a:pPr algn="ctr"/>
            <a:r>
              <a:rPr lang="en-US" sz="2000" b="1" dirty="0">
                <a:solidFill>
                  <a:schemeClr val="bg1"/>
                </a:solidFill>
              </a:rPr>
              <a:t>Pudge 1930 1</a:t>
            </a:r>
            <a:r>
              <a:rPr lang="en-US" sz="2000" b="1" baseline="30000" dirty="0">
                <a:solidFill>
                  <a:schemeClr val="bg1"/>
                </a:solidFill>
              </a:rPr>
              <a:t>st</a:t>
            </a:r>
            <a:r>
              <a:rPr lang="en-US" sz="2000" b="1" dirty="0">
                <a:solidFill>
                  <a:schemeClr val="bg1"/>
                </a:solidFill>
              </a:rPr>
              <a:t> half-year</a:t>
            </a:r>
            <a:endParaRPr lang="en-GB" sz="2000" b="1" dirty="0">
              <a:solidFill>
                <a:schemeClr val="bg1"/>
              </a:solidFill>
            </a:endParaRPr>
          </a:p>
        </p:txBody>
      </p:sp>
      <p:sp>
        <p:nvSpPr>
          <p:cNvPr id="15" name="TextBox 14">
            <a:extLst>
              <a:ext uri="{FF2B5EF4-FFF2-40B4-BE49-F238E27FC236}">
                <a16:creationId xmlns:a16="http://schemas.microsoft.com/office/drawing/2014/main" id="{DB62EFA8-0716-8733-8CE6-A35290C7E4FC}"/>
              </a:ext>
            </a:extLst>
          </p:cNvPr>
          <p:cNvSpPr txBox="1"/>
          <p:nvPr/>
        </p:nvSpPr>
        <p:spPr>
          <a:xfrm>
            <a:off x="4099249" y="5253135"/>
            <a:ext cx="3460293" cy="400110"/>
          </a:xfrm>
          <a:prstGeom prst="rect">
            <a:avLst/>
          </a:prstGeom>
          <a:noFill/>
        </p:spPr>
        <p:txBody>
          <a:bodyPr wrap="square" rtlCol="0">
            <a:spAutoFit/>
          </a:bodyPr>
          <a:lstStyle/>
          <a:p>
            <a:pPr algn="ctr"/>
            <a:r>
              <a:rPr lang="en-US" sz="2000" b="1" dirty="0">
                <a:solidFill>
                  <a:schemeClr val="bg1"/>
                </a:solidFill>
              </a:rPr>
              <a:t>Pudge 1930 2</a:t>
            </a:r>
            <a:r>
              <a:rPr lang="en-US" sz="2000" b="1" baseline="30000" dirty="0">
                <a:solidFill>
                  <a:schemeClr val="bg1"/>
                </a:solidFill>
              </a:rPr>
              <a:t>nd</a:t>
            </a:r>
            <a:r>
              <a:rPr lang="en-US" sz="2000" b="1" dirty="0">
                <a:solidFill>
                  <a:schemeClr val="bg1"/>
                </a:solidFill>
              </a:rPr>
              <a:t> half-year</a:t>
            </a:r>
            <a:endParaRPr lang="en-GB" sz="2000" b="1" dirty="0">
              <a:solidFill>
                <a:schemeClr val="bg1"/>
              </a:solidFill>
            </a:endParaRPr>
          </a:p>
        </p:txBody>
      </p:sp>
      <p:pic>
        <p:nvPicPr>
          <p:cNvPr id="3" name="Picture 2">
            <a:extLst>
              <a:ext uri="{FF2B5EF4-FFF2-40B4-BE49-F238E27FC236}">
                <a16:creationId xmlns:a16="http://schemas.microsoft.com/office/drawing/2014/main" id="{6EEE7557-6341-A9F0-BEE8-8DC4DB940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283832" y="1453853"/>
            <a:ext cx="3108332" cy="4079686"/>
          </a:xfrm>
          <a:prstGeom prst="rect">
            <a:avLst/>
          </a:prstGeom>
        </p:spPr>
      </p:pic>
      <p:sp>
        <p:nvSpPr>
          <p:cNvPr id="4" name="TextBox 3">
            <a:extLst>
              <a:ext uri="{FF2B5EF4-FFF2-40B4-BE49-F238E27FC236}">
                <a16:creationId xmlns:a16="http://schemas.microsoft.com/office/drawing/2014/main" id="{E9F88C07-04A2-31A3-19AB-1E01CE8C44A6}"/>
              </a:ext>
            </a:extLst>
          </p:cNvPr>
          <p:cNvSpPr txBox="1"/>
          <p:nvPr/>
        </p:nvSpPr>
        <p:spPr>
          <a:xfrm>
            <a:off x="7902493" y="5253135"/>
            <a:ext cx="3975348" cy="707886"/>
          </a:xfrm>
          <a:prstGeom prst="rect">
            <a:avLst/>
          </a:prstGeom>
          <a:noFill/>
        </p:spPr>
        <p:txBody>
          <a:bodyPr wrap="square" rtlCol="0">
            <a:spAutoFit/>
          </a:bodyPr>
          <a:lstStyle/>
          <a:p>
            <a:pPr algn="ctr"/>
            <a:r>
              <a:rPr lang="en-US" sz="2000" b="1" dirty="0">
                <a:solidFill>
                  <a:schemeClr val="bg1"/>
                </a:solidFill>
              </a:rPr>
              <a:t>Cargo records for Pudge 1956 kept by the Skipper of the barge</a:t>
            </a:r>
            <a:endParaRPr lang="en-GB" sz="2000" b="1" dirty="0">
              <a:solidFill>
                <a:schemeClr val="bg1"/>
              </a:solidFill>
            </a:endParaRPr>
          </a:p>
        </p:txBody>
      </p:sp>
    </p:spTree>
    <p:extLst>
      <p:ext uri="{BB962C8B-B14F-4D97-AF65-F5344CB8AC3E}">
        <p14:creationId xmlns:p14="http://schemas.microsoft.com/office/powerpoint/2010/main" val="2842162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236</TotalTime>
  <Words>159</Words>
  <Application>Microsoft Office PowerPoint</Application>
  <PresentationFormat>Widescreen</PresentationFormat>
  <Paragraphs>23</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Baines</dc:creator>
  <cp:lastModifiedBy>John Rayment</cp:lastModifiedBy>
  <cp:revision>8</cp:revision>
  <dcterms:created xsi:type="dcterms:W3CDTF">2022-10-26T11:08:31Z</dcterms:created>
  <dcterms:modified xsi:type="dcterms:W3CDTF">2022-11-07T12:56:40Z</dcterms:modified>
</cp:coreProperties>
</file>